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8" roundtripDataSignature="AMtx7miIUNNQw26MVP1cnvZogVAN86LbS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131B2AC2-ACDE-49B9-A578-A4DE2604CF07}">
  <a:tblStyle styleId="{131B2AC2-ACDE-49B9-A578-A4DE2604CF07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  <a:tblStyle styleId="{6840BE67-B344-4A2D-A916-3C9B1F910F9D}" styleName="Table_1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9EFF7"/>
          </a:solidFill>
        </a:fill>
      </a:tcStyle>
    </a:wholeTbl>
    <a:band1H>
      <a:tcTxStyle b="off" i="off"/>
      <a:tcStyle>
        <a:tcBdr/>
        <a:fill>
          <a:solidFill>
            <a:srgbClr val="D0DEEF"/>
          </a:solidFill>
        </a:fill>
      </a:tcStyle>
    </a:band1H>
    <a:band2H>
      <a:tcTxStyle b="off" i="off"/>
      <a:tcStyle>
        <a:tcBdr/>
      </a:tcStyle>
    </a:band2H>
    <a:band1V>
      <a:tcTxStyle b="off" i="off"/>
      <a:tcStyle>
        <a:tcBdr/>
        <a:fill>
          <a:solidFill>
            <a:srgbClr val="D0DEEF"/>
          </a:solidFill>
        </a:fill>
      </a:tcStyle>
    </a:band1V>
    <a:band2V>
      <a:tcTxStyle b="off" i="off"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  <a:tblStyle styleId="{B789C39D-B23D-439E-BA44-3677FB95374A}" styleName="Table_2">
    <a:wholeTbl>
      <a:tcTxStyle b="off" i="off">
        <a:font>
          <a:latin typeface="Trebuchet MS"/>
          <a:ea typeface="Trebuchet MS"/>
          <a:cs typeface="Trebuchet MS"/>
        </a:font>
        <a:srgbClr val="000000"/>
      </a:tcTxStyle>
      <a:tcStyle>
        <a:tcBdr>
          <a:left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9F6FC"/>
          </a:solidFill>
        </a:fill>
      </a:tcStyle>
    </a:wholeTbl>
    <a:band1H>
      <a:tcTxStyle b="off" i="off"/>
      <a:tcStyle>
        <a:tcBdr/>
        <a:fill>
          <a:solidFill>
            <a:srgbClr val="D1ECF9"/>
          </a:solidFill>
        </a:fill>
      </a:tcStyle>
    </a:band1H>
    <a:band2H>
      <a:tcTxStyle b="off" i="off"/>
      <a:tcStyle>
        <a:tcBdr/>
      </a:tcStyle>
    </a:band2H>
    <a:band1V>
      <a:tcTxStyle b="off" i="off"/>
      <a:tcStyle>
        <a:tcBdr/>
        <a:fill>
          <a:solidFill>
            <a:srgbClr val="D1ECF9"/>
          </a:solidFill>
        </a:fill>
      </a:tcStyle>
    </a:band1V>
    <a:band2V>
      <a:tcTxStyle b="off" i="off"/>
      <a:tcStyle>
        <a:tcBdr/>
      </a:tcStyle>
    </a:band2V>
    <a:lastCol>
      <a:tcTxStyle b="on" i="off">
        <a:font>
          <a:latin typeface="Trebuchet MS"/>
          <a:ea typeface="Trebuchet MS"/>
          <a:cs typeface="Trebuchet MS"/>
        </a:font>
        <a:srgbClr val="FFFFFF"/>
      </a:tcTxStyle>
      <a:tcStyle>
        <a:tcBdr/>
        <a:fill>
          <a:solidFill>
            <a:srgbClr val="5FCBEF"/>
          </a:solidFill>
        </a:fill>
      </a:tcStyle>
    </a:lastCol>
    <a:firstCol>
      <a:tcTxStyle b="on" i="off">
        <a:font>
          <a:latin typeface="Trebuchet MS"/>
          <a:ea typeface="Trebuchet MS"/>
          <a:cs typeface="Trebuchet MS"/>
        </a:font>
        <a:srgbClr val="FFFFFF"/>
      </a:tcTxStyle>
      <a:tcStyle>
        <a:tcBdr/>
        <a:fill>
          <a:solidFill>
            <a:srgbClr val="5FCBEF"/>
          </a:solidFill>
        </a:fill>
      </a:tcStyle>
    </a:firstCol>
    <a:lastRow>
      <a:tcTxStyle b="on" i="off">
        <a:font>
          <a:latin typeface="Trebuchet MS"/>
          <a:ea typeface="Trebuchet MS"/>
          <a:cs typeface="Trebuchet MS"/>
        </a:font>
        <a:srgbClr val="FFFFFF"/>
      </a:tcTxStyle>
      <a:tcStyle>
        <a:tcBdr>
          <a:top>
            <a:ln w="381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rgbClr val="5FCBEF"/>
          </a:solidFill>
        </a:fill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n" i="off">
        <a:font>
          <a:latin typeface="Trebuchet MS"/>
          <a:ea typeface="Trebuchet MS"/>
          <a:cs typeface="Trebuchet MS"/>
        </a:font>
        <a:srgbClr val="FFFFFF"/>
      </a:tcTxStyle>
      <a:tcStyle>
        <a:tcBdr>
          <a:bottom>
            <a:ln w="381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rgbClr val="5FCBEF"/>
          </a:solidFill>
        </a:fill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21" d="100"/>
          <a:sy n="121" d="100"/>
        </p:scale>
        <p:origin x="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customschemas.google.com/relationships/presentationmetadata" Target="meta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g245ad1ebe7a_0_1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0" name="Google Shape;40;g245ad1ebe7a_0_1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2486fad1d9b_0_4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102" name="Google Shape;102;g2486fad1d9b_0_4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2486fad1d9b_0_41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109" name="Google Shape;109;g2486fad1d9b_0_4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2486fad1d9b_0_5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6" name="Google Shape;116;g2486fad1d9b_0_5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g245ad1ebe7a_0_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6" name="Google Shape;46;g245ad1ebe7a_0_6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486fad1d9b_0_9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2" name="Google Shape;52;g2486fad1d9b_0_9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486fad1d9b_0_34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1" name="Google Shape;61;g2486fad1d9b_0_3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2486fad1d9b_0_35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68" name="Google Shape;68;g2486fad1d9b_0_3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2486fad1d9b_0_35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74" name="Google Shape;74;g2486fad1d9b_0_3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2766e0abe5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0" name="Google Shape;80;g2766e0abe5b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1" name="Google Shape;81;g2766e0abe5b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2486fad1d9b_0_52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9" name="Google Shape;89;g2486fad1d9b_0_5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2486fad1d9b_0_5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6" name="Google Shape;96;g2486fad1d9b_0_5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 1">
  <p:cSld name="CUSTOM_2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g245ad1ebe7a_0_117"/>
          <p:cNvSpPr txBox="1">
            <a:spLocks noGrp="1"/>
          </p:cNvSpPr>
          <p:nvPr>
            <p:ph type="title"/>
          </p:nvPr>
        </p:nvSpPr>
        <p:spPr>
          <a:xfrm>
            <a:off x="660450" y="1246862"/>
            <a:ext cx="108711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" name="Google Shape;12;g245ad1ebe7a_0_117"/>
          <p:cNvSpPr txBox="1">
            <a:spLocks noGrp="1"/>
          </p:cNvSpPr>
          <p:nvPr>
            <p:ph type="body" idx="1"/>
          </p:nvPr>
        </p:nvSpPr>
        <p:spPr>
          <a:xfrm>
            <a:off x="1103575" y="2706425"/>
            <a:ext cx="5373300" cy="311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2pPr>
            <a:lvl3pPr marL="1371600" lvl="2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Char char="–"/>
              <a:defRPr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5pPr>
            <a:lvl6pPr marL="2743200" lvl="5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6pPr>
            <a:lvl7pPr marL="3200400" lvl="6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7pPr>
            <a:lvl8pPr marL="3657600" lvl="7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8pPr>
            <a:lvl9pPr marL="4114800" lvl="8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9pPr>
          </a:lstStyle>
          <a:p>
            <a:endParaRPr/>
          </a:p>
        </p:txBody>
      </p:sp>
      <p:sp>
        <p:nvSpPr>
          <p:cNvPr id="13" name="Google Shape;13;g245ad1ebe7a_0_117"/>
          <p:cNvSpPr txBox="1">
            <a:spLocks noGrp="1"/>
          </p:cNvSpPr>
          <p:nvPr>
            <p:ph type="body" idx="2"/>
          </p:nvPr>
        </p:nvSpPr>
        <p:spPr>
          <a:xfrm>
            <a:off x="6792300" y="2706425"/>
            <a:ext cx="4887300" cy="311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2pPr>
            <a:lvl3pPr marL="1371600" lvl="2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Char char="–"/>
              <a:defRPr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5pPr>
            <a:lvl6pPr marL="2743200" lvl="5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6pPr>
            <a:lvl7pPr marL="3200400" lvl="6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7pPr>
            <a:lvl8pPr marL="3657600" lvl="7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8pPr>
            <a:lvl9pPr marL="4114800" lvl="8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g245ad1ebe7a_0_36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800" cy="94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g245ad1ebe7a_0_36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7" name="Google Shape;17;g245ad1ebe7a_0_36"/>
          <p:cNvSpPr txBox="1">
            <a:spLocks noGrp="1"/>
          </p:cNvSpPr>
          <p:nvPr>
            <p:ph type="body" idx="1"/>
          </p:nvPr>
        </p:nvSpPr>
        <p:spPr>
          <a:xfrm>
            <a:off x="762000" y="1589700"/>
            <a:ext cx="10707300" cy="413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55600" algn="l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  <a:defRPr/>
            </a:lvl1pPr>
            <a:lvl2pPr marL="914400" lvl="1" indent="-342900" algn="l">
              <a:lnSpc>
                <a:spcPct val="115000"/>
              </a:lnSpc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2pPr>
            <a:lvl3pPr marL="1371600" lvl="2" indent="-330200" algn="l">
              <a:lnSpc>
                <a:spcPct val="115000"/>
              </a:lnSpc>
              <a:spcBef>
                <a:spcPts val="32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15000"/>
              </a:lnSpc>
              <a:spcBef>
                <a:spcPts val="280"/>
              </a:spcBef>
              <a:spcAft>
                <a:spcPts val="0"/>
              </a:spcAft>
              <a:buSzPts val="1400"/>
              <a:buChar char="–"/>
              <a:defRPr/>
            </a:lvl4pPr>
            <a:lvl5pPr marL="2286000" lvl="4" indent="-304800" algn="l">
              <a:lnSpc>
                <a:spcPct val="115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5pPr>
            <a:lvl6pPr marL="2743200" lvl="5" indent="-304800" algn="l">
              <a:lnSpc>
                <a:spcPct val="115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6pPr>
            <a:lvl7pPr marL="3200400" lvl="6" indent="-304800" algn="l">
              <a:lnSpc>
                <a:spcPct val="115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7pPr>
            <a:lvl8pPr marL="3657600" lvl="7" indent="-304800" algn="l">
              <a:lnSpc>
                <a:spcPct val="115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8pPr>
            <a:lvl9pPr marL="4114800" lvl="8" indent="-304800" algn="l">
              <a:lnSpc>
                <a:spcPct val="115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Retrospective">
  <p:cSld name="CUSTOM_3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g2486fad1d9b_0_540"/>
          <p:cNvSpPr txBox="1">
            <a:spLocks noGrp="1"/>
          </p:cNvSpPr>
          <p:nvPr>
            <p:ph type="title"/>
          </p:nvPr>
        </p:nvSpPr>
        <p:spPr>
          <a:xfrm>
            <a:off x="711200" y="274637"/>
            <a:ext cx="108711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g2486fad1d9b_0_540"/>
          <p:cNvSpPr txBox="1">
            <a:spLocks noGrp="1"/>
          </p:cNvSpPr>
          <p:nvPr>
            <p:ph type="body" idx="1"/>
          </p:nvPr>
        </p:nvSpPr>
        <p:spPr>
          <a:xfrm>
            <a:off x="848400" y="2248400"/>
            <a:ext cx="5656200" cy="364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2pPr>
            <a:lvl3pPr marL="1371600" lvl="2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Char char="–"/>
              <a:defRPr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5pPr>
            <a:lvl6pPr marL="2743200" lvl="5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6pPr>
            <a:lvl7pPr marL="3200400" lvl="6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7pPr>
            <a:lvl8pPr marL="3657600" lvl="7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8pPr>
            <a:lvl9pPr marL="4114800" lvl="8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9pPr>
          </a:lstStyle>
          <a:p>
            <a:endParaRPr/>
          </a:p>
        </p:txBody>
      </p:sp>
      <p:sp>
        <p:nvSpPr>
          <p:cNvPr id="21" name="Google Shape;21;g2486fad1d9b_0_540"/>
          <p:cNvSpPr txBox="1"/>
          <p:nvPr/>
        </p:nvSpPr>
        <p:spPr>
          <a:xfrm>
            <a:off x="7782638" y="2248400"/>
            <a:ext cx="3463800" cy="4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Statistics</a:t>
            </a:r>
            <a:endParaRPr sz="2000" b="0" i="0" u="none" strike="noStrike" cap="none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g2486fad1d9b_0_5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g2486fad1d9b_0_5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5" name="Google Shape;25;g2486fad1d9b_0_5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6" name="Google Shape;26;g2486fad1d9b_0_5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 3">
  <p:cSld name="CUSTOM_4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g2486fad1d9b_0_566"/>
          <p:cNvSpPr txBox="1">
            <a:spLocks noGrp="1"/>
          </p:cNvSpPr>
          <p:nvPr>
            <p:ph type="title"/>
          </p:nvPr>
        </p:nvSpPr>
        <p:spPr>
          <a:xfrm>
            <a:off x="711200" y="274637"/>
            <a:ext cx="108711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g2486fad1d9b_0_566"/>
          <p:cNvSpPr txBox="1">
            <a:spLocks noGrp="1"/>
          </p:cNvSpPr>
          <p:nvPr>
            <p:ph type="subTitle" idx="1"/>
          </p:nvPr>
        </p:nvSpPr>
        <p:spPr>
          <a:xfrm>
            <a:off x="707000" y="1279700"/>
            <a:ext cx="4854900" cy="75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/>
            </a:lvl1pPr>
            <a:lvl2pPr lvl="1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2pPr>
            <a:lvl3pPr lvl="2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/>
            </a:lvl3pPr>
            <a:lvl4pPr lvl="3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None/>
              <a:defRPr/>
            </a:lvl5pPr>
            <a:lvl6pPr lvl="5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None/>
              <a:defRPr/>
            </a:lvl6pPr>
            <a:lvl7pPr lvl="6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None/>
              <a:defRPr/>
            </a:lvl7pPr>
            <a:lvl8pPr lvl="7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None/>
              <a:defRPr/>
            </a:lvl8pPr>
            <a:lvl9pPr lvl="8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g2486fad1d9b_0_566"/>
          <p:cNvSpPr txBox="1">
            <a:spLocks noGrp="1"/>
          </p:cNvSpPr>
          <p:nvPr>
            <p:ph type="subTitle" idx="2"/>
          </p:nvPr>
        </p:nvSpPr>
        <p:spPr>
          <a:xfrm>
            <a:off x="6216975" y="1279700"/>
            <a:ext cx="4854900" cy="75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/>
            </a:lvl1pPr>
            <a:lvl2pPr lvl="1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2pPr>
            <a:lvl3pPr lvl="2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/>
            </a:lvl3pPr>
            <a:lvl4pPr lvl="3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None/>
              <a:defRPr/>
            </a:lvl5pPr>
            <a:lvl6pPr lvl="5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None/>
              <a:defRPr/>
            </a:lvl6pPr>
            <a:lvl7pPr lvl="6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None/>
              <a:defRPr/>
            </a:lvl7pPr>
            <a:lvl8pPr lvl="7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None/>
              <a:defRPr/>
            </a:lvl8pPr>
            <a:lvl9pPr lvl="8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g2486fad1d9b_0_566"/>
          <p:cNvSpPr txBox="1">
            <a:spLocks noGrp="1"/>
          </p:cNvSpPr>
          <p:nvPr>
            <p:ph type="body" idx="3"/>
          </p:nvPr>
        </p:nvSpPr>
        <p:spPr>
          <a:xfrm>
            <a:off x="711200" y="1885350"/>
            <a:ext cx="4854900" cy="416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2pPr>
            <a:lvl3pPr marL="1371600" lvl="2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Char char="–"/>
              <a:defRPr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5pPr>
            <a:lvl6pPr marL="2743200" lvl="5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6pPr>
            <a:lvl7pPr marL="3200400" lvl="6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7pPr>
            <a:lvl8pPr marL="3657600" lvl="7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8pPr>
            <a:lvl9pPr marL="4114800" lvl="8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9pPr>
          </a:lstStyle>
          <a:p>
            <a:endParaRPr/>
          </a:p>
        </p:txBody>
      </p:sp>
      <p:sp>
        <p:nvSpPr>
          <p:cNvPr id="32" name="Google Shape;32;g2486fad1d9b_0_566"/>
          <p:cNvSpPr txBox="1">
            <a:spLocks noGrp="1"/>
          </p:cNvSpPr>
          <p:nvPr>
            <p:ph type="body" idx="4"/>
          </p:nvPr>
        </p:nvSpPr>
        <p:spPr>
          <a:xfrm>
            <a:off x="6295525" y="1885350"/>
            <a:ext cx="4854900" cy="416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2pPr>
            <a:lvl3pPr marL="1371600" lvl="2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Char char="–"/>
              <a:defRPr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5pPr>
            <a:lvl6pPr marL="2743200" lvl="5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6pPr>
            <a:lvl7pPr marL="3200400" lvl="6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7pPr>
            <a:lvl8pPr marL="3657600" lvl="7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8pPr>
            <a:lvl9pPr marL="4114800" lvl="8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 2">
  <p:cSld name="CUSTOM_1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g245ad1ebe7a_0_42"/>
          <p:cNvSpPr txBox="1">
            <a:spLocks noGrp="1"/>
          </p:cNvSpPr>
          <p:nvPr>
            <p:ph type="title"/>
          </p:nvPr>
        </p:nvSpPr>
        <p:spPr>
          <a:xfrm>
            <a:off x="1051025" y="315300"/>
            <a:ext cx="9288600" cy="11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layout with centered title and subtitle placeholders" type="title">
  <p:cSld name="TITLE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g245ad1ebe7a_0_24"/>
          <p:cNvSpPr txBox="1">
            <a:spLocks noGrp="1"/>
          </p:cNvSpPr>
          <p:nvPr>
            <p:ph type="ctrTitle"/>
          </p:nvPr>
        </p:nvSpPr>
        <p:spPr>
          <a:xfrm>
            <a:off x="914400" y="2130425"/>
            <a:ext cx="10363200" cy="147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g245ad1ebe7a_0_24"/>
          <p:cNvSpPr txBox="1"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lvl="1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lvl="2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lvl="4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lvl="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lvl="6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lvl="7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lvl="8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jp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9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g245ad1ebe7a_0_20"/>
          <p:cNvSpPr txBox="1">
            <a:spLocks noGrp="1"/>
          </p:cNvSpPr>
          <p:nvPr>
            <p:ph type="title"/>
          </p:nvPr>
        </p:nvSpPr>
        <p:spPr>
          <a:xfrm>
            <a:off x="711200" y="274637"/>
            <a:ext cx="108711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2800" b="0" i="0" u="none" strike="noStrike" cap="none">
                <a:solidFill>
                  <a:srgbClr val="0182AC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rgbClr val="0182AC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rgbClr val="0182AC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rgbClr val="0182AC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rgbClr val="0182AC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rgbClr val="0182AC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rgbClr val="0182AC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rgbClr val="0182AC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rgbClr val="0182AC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" name="Google Shape;7;g245ad1ebe7a_0_20"/>
          <p:cNvSpPr txBox="1">
            <a:spLocks noGrp="1"/>
          </p:cNvSpPr>
          <p:nvPr>
            <p:ph type="body" idx="1"/>
          </p:nvPr>
        </p:nvSpPr>
        <p:spPr>
          <a:xfrm>
            <a:off x="711200" y="1600200"/>
            <a:ext cx="10871100" cy="434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Char char="•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Char char="–"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Verdana"/>
              <a:buChar char="»"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Verdana"/>
              <a:buChar char="»"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Verdana"/>
              <a:buChar char="»"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Verdana"/>
              <a:buChar char="»"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Verdana"/>
              <a:buChar char="»"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8" name="Google Shape;8;g245ad1ebe7a_0_20"/>
          <p:cNvSpPr txBox="1"/>
          <p:nvPr/>
        </p:nvSpPr>
        <p:spPr>
          <a:xfrm>
            <a:off x="9608775" y="6057088"/>
            <a:ext cx="20835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600" b="1" i="1" u="none" strike="noStrike" cap="none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Orange County</a:t>
            </a:r>
            <a:endParaRPr sz="1600" b="1" i="1" u="none" strike="noStrike" cap="none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9" name="Google Shape;9;g245ad1ebe7a_0_20"/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389075" y="5943600"/>
            <a:ext cx="658100" cy="658100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acm-org.zoom.us/j/93004927026?pwd=NWRGR0RObUJWZFk5N0NjdFdBMUxEdz09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g245ad1ebe7a_0_121"/>
          <p:cNvSpPr txBox="1">
            <a:spLocks noGrp="1"/>
          </p:cNvSpPr>
          <p:nvPr>
            <p:ph type="title"/>
          </p:nvPr>
        </p:nvSpPr>
        <p:spPr>
          <a:xfrm>
            <a:off x="660450" y="1246850"/>
            <a:ext cx="8920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b="1"/>
              <a:t>OC ACM Executive Committee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/>
          </a:p>
        </p:txBody>
      </p:sp>
      <p:graphicFrame>
        <p:nvGraphicFramePr>
          <p:cNvPr id="43" name="Google Shape;43;g245ad1ebe7a_0_121"/>
          <p:cNvGraphicFramePr/>
          <p:nvPr/>
        </p:nvGraphicFramePr>
        <p:xfrm>
          <a:off x="660450" y="2458600"/>
          <a:ext cx="10528450" cy="1414000"/>
        </p:xfrm>
        <a:graphic>
          <a:graphicData uri="http://schemas.openxmlformats.org/drawingml/2006/table">
            <a:tbl>
              <a:tblPr>
                <a:noFill/>
                <a:tableStyleId>{131B2AC2-ACDE-49B9-A578-A4DE2604CF07}</a:tableStyleId>
              </a:tblPr>
              <a:tblGrid>
                <a:gridCol w="14269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014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267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Format:</a:t>
                      </a:r>
                      <a:endParaRPr sz="1600" u="none" strike="noStrike" cap="none"/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Online via Zoom</a:t>
                      </a:r>
                      <a:endParaRPr sz="1600" u="none" strike="noStrike" cap="none"/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06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Zoom Link:</a:t>
                      </a:r>
                      <a:endParaRPr sz="1600" u="none" strike="noStrike" cap="none"/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sng" strike="noStrike" cap="none">
                          <a:solidFill>
                            <a:schemeClr val="hlink"/>
                          </a:solidFill>
                          <a:hlinkClick r:id="rId3"/>
                        </a:rPr>
                        <a:t>https://acm-org.zoom.us/j/93004927026?pwd=NWRGR0RObUJWZFk5N0NjdFdBMUxEdz09</a:t>
                      </a:r>
                      <a:endParaRPr sz="1600" u="none" strike="noStrike" cap="none"/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67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Date:</a:t>
                      </a:r>
                      <a:endParaRPr sz="1600" u="none" strike="noStrike" cap="none"/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/>
                        <a:t>August</a:t>
                      </a:r>
                      <a:r>
                        <a:rPr lang="en-US" sz="1600" u="none" strike="noStrike" cap="none"/>
                        <a:t> 2</a:t>
                      </a:r>
                      <a:r>
                        <a:rPr lang="en-US" sz="1600"/>
                        <a:t>3</a:t>
                      </a:r>
                      <a:r>
                        <a:rPr lang="en-US" sz="1600" u="none" strike="noStrike" cap="none"/>
                        <a:t>, 2023</a:t>
                      </a:r>
                      <a:endParaRPr sz="1600" u="none" strike="noStrike" cap="none"/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D35CA836-ACC3-AB52-7EDD-3F312E77AA4C}"/>
              </a:ext>
            </a:extLst>
          </p:cNvPr>
          <p:cNvSpPr txBox="1"/>
          <p:nvPr/>
        </p:nvSpPr>
        <p:spPr>
          <a:xfrm>
            <a:off x="5097517" y="4246179"/>
            <a:ext cx="319514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Call to order at 12:03pm 08/23/2023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2486fad1d9b_0_410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800" cy="94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/>
              <a:t>Future Program Event Candidates (UCI)</a:t>
            </a:r>
            <a:endParaRPr sz="2600"/>
          </a:p>
        </p:txBody>
      </p:sp>
      <p:sp>
        <p:nvSpPr>
          <p:cNvPr id="105" name="Google Shape;105;g2486fad1d9b_0_410"/>
          <p:cNvSpPr txBox="1">
            <a:spLocks noGrp="1"/>
          </p:cNvSpPr>
          <p:nvPr>
            <p:ph type="body" idx="1"/>
          </p:nvPr>
        </p:nvSpPr>
        <p:spPr>
          <a:xfrm>
            <a:off x="838196" y="1643339"/>
            <a:ext cx="10515600" cy="393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 dirty="0"/>
              <a:t>Machine Learning</a:t>
            </a:r>
            <a:endParaRPr sz="1600" dirty="0"/>
          </a:p>
          <a:p>
            <a:pPr marL="457200" lvl="0" indent="-330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</a:pPr>
            <a:r>
              <a:rPr lang="en-US" sz="1600" dirty="0"/>
              <a:t>Stephan </a:t>
            </a:r>
            <a:r>
              <a:rPr lang="en-US" sz="1600" dirty="0" err="1"/>
              <a:t>Mandt</a:t>
            </a:r>
            <a:r>
              <a:rPr lang="en-US" sz="1600" dirty="0"/>
              <a:t> (anomaly detection without supervised learning)</a:t>
            </a:r>
            <a:endParaRPr sz="1600" dirty="0"/>
          </a:p>
          <a:p>
            <a:pPr marL="45720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•"/>
            </a:pPr>
            <a:r>
              <a:rPr lang="en-US" sz="1600" dirty="0"/>
              <a:t>Roy Fox (reinforcement learning, robotics)</a:t>
            </a:r>
            <a:endParaRPr sz="1600" dirty="0"/>
          </a:p>
          <a:p>
            <a:pPr marL="45720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•"/>
            </a:pPr>
            <a:r>
              <a:rPr lang="en-US" sz="1600" dirty="0"/>
              <a:t>Jing Zhang (ML applied to bioinformatics)</a:t>
            </a:r>
            <a:endParaRPr sz="1600" dirty="0"/>
          </a:p>
          <a:p>
            <a:pPr marL="45720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•"/>
            </a:pPr>
            <a:r>
              <a:rPr lang="en-US" sz="1600" dirty="0"/>
              <a:t>Alex Berg (computational visual recognition, starts @UCI Spring 2022)</a:t>
            </a:r>
            <a:endParaRPr sz="1600" dirty="0"/>
          </a:p>
          <a:p>
            <a:pPr marL="45720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•"/>
            </a:pPr>
            <a:r>
              <a:rPr lang="en-US" sz="1600" b="1" dirty="0"/>
              <a:t>Dr. Chang (AI and Medicine) - Shirley</a:t>
            </a:r>
            <a:endParaRPr sz="1600" b="1" dirty="0"/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 dirty="0"/>
              <a:t>System</a:t>
            </a:r>
            <a:endParaRPr sz="1600" dirty="0"/>
          </a:p>
          <a:p>
            <a:pPr marL="45720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•"/>
            </a:pPr>
            <a:r>
              <a:rPr lang="en-US" sz="1600" dirty="0"/>
              <a:t>Sang-Woo Jun (acceleration)</a:t>
            </a:r>
            <a:endParaRPr sz="1600" dirty="0"/>
          </a:p>
          <a:p>
            <a:pPr marL="45720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•"/>
            </a:pPr>
            <a:r>
              <a:rPr lang="en-US" sz="1600" dirty="0"/>
              <a:t>Sangeetha Jyothi (Data center networking)</a:t>
            </a:r>
            <a:endParaRPr sz="1600" dirty="0"/>
          </a:p>
          <a:p>
            <a:pPr marL="45720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•"/>
            </a:pPr>
            <a:r>
              <a:rPr lang="en-US" sz="1600" dirty="0" err="1"/>
              <a:t>Moshen</a:t>
            </a:r>
            <a:r>
              <a:rPr lang="en-US" sz="1600" dirty="0"/>
              <a:t> Imani (bio-inspired computing)</a:t>
            </a:r>
            <a:endParaRPr sz="1600" dirty="0"/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 dirty="0"/>
              <a:t>Theory</a:t>
            </a:r>
            <a:endParaRPr sz="1600" dirty="0"/>
          </a:p>
          <a:p>
            <a:pPr marL="457200" lvl="0" indent="-330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</a:pPr>
            <a:r>
              <a:rPr lang="en-US" sz="1600" dirty="0"/>
              <a:t>Vijay </a:t>
            </a:r>
            <a:r>
              <a:rPr lang="en-US" sz="1600" dirty="0" err="1"/>
              <a:t>Vazirani</a:t>
            </a:r>
            <a:r>
              <a:rPr lang="en-US" sz="1600" dirty="0"/>
              <a:t> (involved with the design of early Google Ad Placement Alg.)</a:t>
            </a:r>
            <a:endParaRPr sz="1600" dirty="0"/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 dirty="0"/>
              <a:t>Informatics</a:t>
            </a:r>
            <a:endParaRPr sz="1600" dirty="0"/>
          </a:p>
          <a:p>
            <a:pPr marL="457200" lvl="0" indent="-330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</a:pPr>
            <a:r>
              <a:rPr lang="en-US" sz="1600" dirty="0"/>
              <a:t>Vladimir Minin (Data analysis </a:t>
            </a:r>
            <a:r>
              <a:rPr lang="en-US" sz="1600" dirty="0" err="1"/>
              <a:t>wrt</a:t>
            </a:r>
            <a:r>
              <a:rPr lang="en-US" sz="1600" dirty="0"/>
              <a:t> infectious diseases)</a:t>
            </a:r>
            <a:endParaRPr sz="1600" dirty="0"/>
          </a:p>
          <a:p>
            <a:pPr marL="45720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•"/>
            </a:pPr>
            <a:r>
              <a:rPr lang="en-US" sz="1600" dirty="0"/>
              <a:t>Stacy Branham (human-centered computing)</a:t>
            </a:r>
            <a:endParaRPr sz="1600" dirty="0"/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endParaRPr sz="1600" dirty="0"/>
          </a:p>
        </p:txBody>
      </p:sp>
      <p:sp>
        <p:nvSpPr>
          <p:cNvPr id="106" name="Google Shape;106;g2486fad1d9b_0_410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fld id="{00000000-1234-1234-1234-123412341234}" type="slidenum">
              <a:rPr lang="en-US"/>
              <a:t>10</a:t>
            </a:fld>
            <a:endParaRPr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9EEBB88-5D32-14D5-8007-64048F789723}"/>
              </a:ext>
            </a:extLst>
          </p:cNvPr>
          <p:cNvSpPr txBox="1"/>
          <p:nvPr/>
        </p:nvSpPr>
        <p:spPr>
          <a:xfrm>
            <a:off x="6978869" y="3794234"/>
            <a:ext cx="2295194" cy="95410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Dan to ping Dr. Chang, remove the other Dr. Chang as high-level talk may not be interesting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2486fad1d9b_0_417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800" cy="94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/>
              <a:t>Future Program Event Candidates</a:t>
            </a:r>
            <a:endParaRPr sz="2600"/>
          </a:p>
        </p:txBody>
      </p:sp>
      <p:sp>
        <p:nvSpPr>
          <p:cNvPr id="112" name="Google Shape;112;g2486fad1d9b_0_417"/>
          <p:cNvSpPr txBox="1">
            <a:spLocks noGrp="1"/>
          </p:cNvSpPr>
          <p:nvPr>
            <p:ph type="body" idx="1"/>
          </p:nvPr>
        </p:nvSpPr>
        <p:spPr>
          <a:xfrm>
            <a:off x="838196" y="1643339"/>
            <a:ext cx="10515600" cy="393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SzPts val="852"/>
              <a:buNone/>
            </a:pPr>
            <a:r>
              <a:rPr lang="en-US" sz="1200"/>
              <a:t>Potential Speakers - In no prioritized or feasibility order</a:t>
            </a:r>
            <a:endParaRPr sz="1200"/>
          </a:p>
          <a:p>
            <a:pPr marL="228600" lvl="0" indent="-223361" algn="l" rtl="0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17"/>
              <a:buChar char="•"/>
            </a:pPr>
            <a:r>
              <a:rPr lang="en-US" sz="1200" b="1"/>
              <a:t>Jeff Turner, Prof Ali Hessami</a:t>
            </a:r>
            <a:endParaRPr sz="1200" b="1"/>
          </a:p>
          <a:p>
            <a:pPr marL="228600" lvl="0" indent="-223361" algn="l" rtl="0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17"/>
              <a:buChar char="•"/>
            </a:pPr>
            <a:r>
              <a:rPr lang="en-US" sz="1200"/>
              <a:t>Caltech Professor Yisong Yue, ML [Dan]</a:t>
            </a:r>
            <a:endParaRPr sz="1200"/>
          </a:p>
          <a:p>
            <a:pPr marL="228600" lvl="0" indent="-223361" algn="l" rtl="0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17"/>
              <a:buChar char="•"/>
            </a:pPr>
            <a:r>
              <a:rPr lang="en-US" sz="1200"/>
              <a:t>Andrew Kirkland, CISO at Starbucks</a:t>
            </a:r>
            <a:endParaRPr sz="2000"/>
          </a:p>
          <a:p>
            <a:pPr marL="228600" lvl="0" indent="-223361" algn="l" rtl="0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17"/>
              <a:buChar char="•"/>
            </a:pPr>
            <a:r>
              <a:rPr lang="en-US" sz="1200"/>
              <a:t>Beth Harnick-Shapiro [Marc]</a:t>
            </a:r>
            <a:endParaRPr sz="2000"/>
          </a:p>
          <a:p>
            <a:pPr marL="228600" lvl="0" indent="-223361" algn="l" rtl="0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17"/>
              <a:buChar char="•"/>
            </a:pPr>
            <a:r>
              <a:rPr lang="en-US" sz="1200"/>
              <a:t>Bill Lobig VP IBM Software Development - Analytics  [Marc]</a:t>
            </a:r>
            <a:endParaRPr sz="2000"/>
          </a:p>
          <a:p>
            <a:pPr marL="228600" lvl="0" indent="-223361" algn="l" rtl="0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17"/>
              <a:buChar char="•"/>
            </a:pPr>
            <a:r>
              <a:rPr lang="en-US" sz="1200"/>
              <a:t>Christophe Begue, IBM - Blockchain (Mike Marin will research if he is indeed at IBM)</a:t>
            </a:r>
            <a:endParaRPr sz="2000"/>
          </a:p>
          <a:p>
            <a:pPr marL="228600" lvl="0" indent="-223361" algn="l" rtl="0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17"/>
              <a:buChar char="•"/>
            </a:pPr>
            <a:r>
              <a:rPr lang="en-US" sz="1200"/>
              <a:t>John Koon, Tech Idea Research - Autonomous Cars</a:t>
            </a:r>
            <a:endParaRPr sz="2000"/>
          </a:p>
          <a:p>
            <a:pPr marL="228600" lvl="0" indent="-223361" algn="l" rtl="0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17"/>
              <a:buChar char="•"/>
            </a:pPr>
            <a:r>
              <a:rPr lang="en-US" sz="1200"/>
              <a:t>Bill Cleveland – Data Visualization (M. Fahy has reached out to him)</a:t>
            </a:r>
            <a:endParaRPr sz="2000"/>
          </a:p>
          <a:p>
            <a:pPr marL="228600" lvl="0" indent="-223361" algn="l" rtl="0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17"/>
              <a:buChar char="•"/>
            </a:pPr>
            <a:r>
              <a:rPr lang="en-US" sz="1200"/>
              <a:t>Alanna Gombert, Global CRO at MetaX – Blockchain</a:t>
            </a:r>
            <a:endParaRPr sz="1200"/>
          </a:p>
          <a:p>
            <a:pPr marL="228600" lvl="0" indent="-223361" algn="l" rtl="0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17"/>
              <a:buChar char="•"/>
            </a:pPr>
            <a:r>
              <a:rPr lang="en-US" sz="1200"/>
              <a:t>Sushant Rao - Operational Analytic Data Stores (M. Fahy has reached out to him)</a:t>
            </a:r>
            <a:endParaRPr sz="2000"/>
          </a:p>
          <a:p>
            <a:pPr marL="228600" lvl="0" indent="-223361" algn="l" rtl="0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17"/>
              <a:buChar char="•"/>
            </a:pPr>
            <a:r>
              <a:rPr lang="en-US" sz="1200"/>
              <a:t>Paul Anderson, Anderson Software Group – Go language</a:t>
            </a:r>
            <a:endParaRPr sz="2000"/>
          </a:p>
          <a:p>
            <a:pPr marL="228600" lvl="0" indent="-223361" algn="l" rtl="0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17"/>
              <a:buChar char="•"/>
            </a:pPr>
            <a:r>
              <a:rPr lang="en-US" sz="1200"/>
              <a:t>Alyssa Columbus, Data Scientist at Pacific Life - Robust and Reproducible Predictive Modeling Workflows</a:t>
            </a:r>
            <a:endParaRPr sz="2000"/>
          </a:p>
          <a:p>
            <a:pPr marL="228600" lvl="0" indent="-223361" algn="l" rtl="0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17"/>
              <a:buChar char="•"/>
            </a:pPr>
            <a:r>
              <a:rPr lang="en-US" sz="1200"/>
              <a:t>Dianne Cook, Prof. of Business Analytics, Monash University – Data Visualization</a:t>
            </a:r>
            <a:endParaRPr sz="1200"/>
          </a:p>
          <a:p>
            <a:pPr marL="228600" lvl="0" indent="-196880" algn="l" rtl="0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SzPts val="1200"/>
              <a:buChar char="•"/>
            </a:pPr>
            <a:r>
              <a:rPr lang="en-US" sz="1200" b="1"/>
              <a:t>Dr. Anthony Chang of St. Joseph’s/CHOC/AiM (Shirley / Cynthia)</a:t>
            </a:r>
            <a:endParaRPr sz="1200" b="1"/>
          </a:p>
          <a:p>
            <a:pPr marL="0" lvl="0" indent="0" algn="l" rtl="0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SzPts val="852"/>
              <a:buNone/>
            </a:pPr>
            <a:endParaRPr sz="1200"/>
          </a:p>
          <a:p>
            <a:pPr marL="0" lvl="0" indent="0" algn="l" rtl="0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SzPts val="852"/>
              <a:buNone/>
            </a:pPr>
            <a:r>
              <a:rPr lang="en-US" sz="1200"/>
              <a:t>Topics</a:t>
            </a:r>
            <a:endParaRPr sz="1200"/>
          </a:p>
          <a:p>
            <a:pPr marL="228600" lvl="0" indent="-218440" algn="l" rtl="0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SzPts val="1540"/>
              <a:buChar char="•"/>
            </a:pPr>
            <a:r>
              <a:rPr lang="en-US" sz="1200"/>
              <a:t>Interest in potentially having a future talk focused on Privacy By Design and related best practices identified in March meeting</a:t>
            </a:r>
            <a:endParaRPr sz="1400"/>
          </a:p>
        </p:txBody>
      </p:sp>
      <p:sp>
        <p:nvSpPr>
          <p:cNvPr id="113" name="Google Shape;113;g2486fad1d9b_0_417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fld id="{00000000-1234-1234-1234-123412341234}" type="slidenum">
              <a:rPr lang="en-US"/>
              <a:t>11</a:t>
            </a:fld>
            <a:endParaRPr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12C2653-6EC1-B1D5-5BEE-016DF5E8D8C8}"/>
              </a:ext>
            </a:extLst>
          </p:cNvPr>
          <p:cNvSpPr txBox="1"/>
          <p:nvPr/>
        </p:nvSpPr>
        <p:spPr>
          <a:xfrm>
            <a:off x="7273159" y="1554600"/>
            <a:ext cx="2000904" cy="73866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Allen to follow up with Michael on Jeff Turner for Nov speaker.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2486fad1d9b_0_554"/>
          <p:cNvSpPr txBox="1">
            <a:spLocks noGrp="1"/>
          </p:cNvSpPr>
          <p:nvPr>
            <p:ph type="title"/>
          </p:nvPr>
        </p:nvSpPr>
        <p:spPr>
          <a:xfrm>
            <a:off x="711200" y="274637"/>
            <a:ext cx="108711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Committee Business</a:t>
            </a:r>
            <a:endParaRPr/>
          </a:p>
        </p:txBody>
      </p:sp>
      <p:sp>
        <p:nvSpPr>
          <p:cNvPr id="119" name="Google Shape;119;g2486fad1d9b_0_554"/>
          <p:cNvSpPr txBox="1">
            <a:spLocks noGrp="1"/>
          </p:cNvSpPr>
          <p:nvPr>
            <p:ph type="body" idx="3"/>
          </p:nvPr>
        </p:nvSpPr>
        <p:spPr>
          <a:xfrm>
            <a:off x="711200" y="1885350"/>
            <a:ext cx="4854900" cy="416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302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600"/>
              <a:buChar char="•"/>
            </a:pPr>
            <a:r>
              <a:rPr lang="en-US" sz="1600" b="1"/>
              <a:t>Chair</a:t>
            </a:r>
            <a:r>
              <a:rPr lang="en-US" sz="1600"/>
              <a:t>: </a:t>
            </a:r>
            <a:endParaRPr sz="1600"/>
          </a:p>
          <a:p>
            <a:pPr marL="914400" lvl="1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–"/>
            </a:pPr>
            <a:r>
              <a:rPr lang="en-US" sz="1600"/>
              <a:t>Annual Report by 8/31/2023</a:t>
            </a:r>
            <a:endParaRPr sz="1600"/>
          </a:p>
        </p:txBody>
      </p:sp>
      <p:sp>
        <p:nvSpPr>
          <p:cNvPr id="120" name="Google Shape;120;g2486fad1d9b_0_554"/>
          <p:cNvSpPr txBox="1">
            <a:spLocks noGrp="1"/>
          </p:cNvSpPr>
          <p:nvPr>
            <p:ph type="body" idx="4"/>
          </p:nvPr>
        </p:nvSpPr>
        <p:spPr>
          <a:xfrm>
            <a:off x="6295525" y="1885350"/>
            <a:ext cx="4854900" cy="416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•"/>
            </a:pPr>
            <a:r>
              <a:rPr lang="en-US" sz="1600"/>
              <a:t>Sept Chapters Newsletter submission?</a:t>
            </a:r>
            <a:endParaRPr sz="1600"/>
          </a:p>
          <a:p>
            <a:pPr marL="914400" lvl="1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–"/>
            </a:pPr>
            <a:r>
              <a:rPr lang="en-US" sz="1600"/>
              <a:t>May 17, 2023 Program Event</a:t>
            </a:r>
            <a:endParaRPr sz="1600"/>
          </a:p>
          <a:p>
            <a:pPr marL="914400" lvl="1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–"/>
            </a:pPr>
            <a:r>
              <a:rPr lang="en-US" sz="1600"/>
              <a:t>Marked a resumption after covid-era livestreaming with full-house attendance (60 hc) and sign-up waitlist</a:t>
            </a:r>
            <a:endParaRPr sz="1600"/>
          </a:p>
          <a:p>
            <a:pPr marL="914400" lvl="1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–"/>
            </a:pPr>
            <a:r>
              <a:rPr lang="en-US" sz="1600"/>
              <a:t>Timely topic on Gen AI/LLM</a:t>
            </a:r>
            <a:endParaRPr sz="1600"/>
          </a:p>
          <a:p>
            <a:pPr marL="914400" lvl="1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–"/>
            </a:pPr>
            <a:r>
              <a:rPr lang="en-US" sz="1600"/>
              <a:t>Lively interactive discussion</a:t>
            </a:r>
            <a:endParaRPr sz="1600"/>
          </a:p>
          <a:p>
            <a:pPr marL="914400" lvl="1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–"/>
            </a:pPr>
            <a:r>
              <a:rPr lang="en-US" sz="1600"/>
              <a:t>Supported by world-class conf facilities hosted by Knobbe Martens</a:t>
            </a:r>
            <a:endParaRPr sz="1600"/>
          </a:p>
          <a:p>
            <a:pPr marL="914400" lvl="1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–"/>
            </a:pPr>
            <a:r>
              <a:rPr lang="en-US" sz="1600"/>
              <a:t>Rich social media promotional presence</a:t>
            </a:r>
            <a:endParaRPr sz="1600"/>
          </a:p>
          <a:p>
            <a:pPr marL="914400" lvl="1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–"/>
            </a:pPr>
            <a:r>
              <a:rPr lang="en-US" sz="1600"/>
              <a:t>Collaborative promotions with local SIGAI and IEEE chapters</a:t>
            </a:r>
            <a:endParaRPr sz="1600"/>
          </a:p>
        </p:txBody>
      </p:sp>
      <p:sp>
        <p:nvSpPr>
          <p:cNvPr id="121" name="Google Shape;121;g2486fad1d9b_0_554"/>
          <p:cNvSpPr txBox="1">
            <a:spLocks noGrp="1"/>
          </p:cNvSpPr>
          <p:nvPr>
            <p:ph type="subTitle" idx="1"/>
          </p:nvPr>
        </p:nvSpPr>
        <p:spPr>
          <a:xfrm>
            <a:off x="707000" y="1279700"/>
            <a:ext cx="4854900" cy="75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lang="en-US"/>
              <a:t>Volunteer Updates</a:t>
            </a:r>
            <a:endParaRPr/>
          </a:p>
        </p:txBody>
      </p:sp>
      <p:sp>
        <p:nvSpPr>
          <p:cNvPr id="122" name="Google Shape;122;g2486fad1d9b_0_554"/>
          <p:cNvSpPr txBox="1">
            <a:spLocks noGrp="1"/>
          </p:cNvSpPr>
          <p:nvPr>
            <p:ph type="subTitle" idx="2"/>
          </p:nvPr>
        </p:nvSpPr>
        <p:spPr>
          <a:xfrm>
            <a:off x="6216975" y="1279700"/>
            <a:ext cx="4854900" cy="75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lang="en-US"/>
              <a:t>New/Other Business</a:t>
            </a:r>
            <a:endParaRPr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AFD4E09-793B-9001-D65F-63CFDAC2A320}"/>
              </a:ext>
            </a:extLst>
          </p:cNvPr>
          <p:cNvSpPr txBox="1"/>
          <p:nvPr/>
        </p:nvSpPr>
        <p:spPr>
          <a:xfrm>
            <a:off x="1471448" y="2501613"/>
            <a:ext cx="5602014" cy="3108543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Allen to start working on the annual report this coming weekend.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Call to submit to national for the may event, ask was for </a:t>
            </a:r>
            <a:r>
              <a:rPr lang="en-US" dirty="0" err="1"/>
              <a:t>feb</a:t>
            </a:r>
            <a:r>
              <a:rPr lang="en-US" dirty="0"/>
              <a:t>-august, will mention that July had similar draw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Trae – will start social branding of next program</a:t>
            </a:r>
          </a:p>
          <a:p>
            <a:pPr marL="285750" lvl="1" indent="-285750">
              <a:buFont typeface="Arial" panose="020B0604020202020204" pitchFamily="34" charset="0"/>
              <a:buChar char="•"/>
            </a:pPr>
            <a:r>
              <a:rPr lang="en-US" dirty="0" err="1"/>
              <a:t>Linktree</a:t>
            </a:r>
            <a:r>
              <a:rPr lang="en-US" dirty="0"/>
              <a:t> changed twitter link to “X”</a:t>
            </a:r>
          </a:p>
          <a:p>
            <a:pPr marL="285750" lvl="1" indent="-285750">
              <a:buFont typeface="Arial" panose="020B0604020202020204" pitchFamily="34" charset="0"/>
              <a:buChar char="•"/>
            </a:pPr>
            <a:r>
              <a:rPr lang="en-US" dirty="0"/>
              <a:t>Video performing normally</a:t>
            </a:r>
          </a:p>
          <a:p>
            <a:pPr marL="285750" lvl="1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lvl="1" indent="-285750">
              <a:buFont typeface="Arial" panose="020B0604020202020204" pitchFamily="34" charset="0"/>
              <a:buChar char="•"/>
            </a:pPr>
            <a:r>
              <a:rPr lang="en-US" dirty="0"/>
              <a:t>Dawn – will send out </a:t>
            </a:r>
            <a:r>
              <a:rPr lang="en-US" dirty="0" err="1"/>
              <a:t>listserve</a:t>
            </a:r>
            <a:r>
              <a:rPr lang="en-US" dirty="0"/>
              <a:t> today or tomorrow (or by end of week), only 30 registered so far</a:t>
            </a:r>
          </a:p>
          <a:p>
            <a:pPr marL="285750" lvl="1" indent="-285750">
              <a:buFont typeface="Arial" panose="020B0604020202020204" pitchFamily="34" charset="0"/>
              <a:buChar char="•"/>
            </a:pPr>
            <a:r>
              <a:rPr lang="en-US" dirty="0"/>
              <a:t>Trae –should we send out the 2</a:t>
            </a:r>
            <a:r>
              <a:rPr lang="en-US" baseline="30000" dirty="0"/>
              <a:t>nd</a:t>
            </a:r>
            <a:r>
              <a:rPr lang="en-US" dirty="0"/>
              <a:t> notice for promotions the weekend before the meeting?</a:t>
            </a:r>
          </a:p>
          <a:p>
            <a:pPr marL="285750" lvl="2" indent="-285750">
              <a:buFont typeface="Arial" panose="020B0604020202020204" pitchFamily="34" charset="0"/>
              <a:buChar char="•"/>
            </a:pPr>
            <a:r>
              <a:rPr lang="en-US" dirty="0"/>
              <a:t>Allen – some guidance has been to not send on Fridays, maybe Monday morning?</a:t>
            </a:r>
          </a:p>
          <a:p>
            <a:pPr marL="285750" lvl="2" indent="-285750">
              <a:buFont typeface="Arial" panose="020B0604020202020204" pitchFamily="34" charset="0"/>
              <a:buChar char="•"/>
            </a:pPr>
            <a:r>
              <a:rPr lang="en-US" dirty="0"/>
              <a:t>Agreement on moving the 2nd promotion for socials to Mondays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66C3965-BF34-D37E-2861-A208CBA0054A}"/>
              </a:ext>
            </a:extLst>
          </p:cNvPr>
          <p:cNvSpPr txBox="1"/>
          <p:nvPr/>
        </p:nvSpPr>
        <p:spPr>
          <a:xfrm>
            <a:off x="5486400" y="6049050"/>
            <a:ext cx="1292772" cy="73866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Adjourned 12:18pm 08/23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g245ad1ebe7a_0_60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800" cy="94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Agenda</a:t>
            </a:r>
            <a:endParaRPr/>
          </a:p>
        </p:txBody>
      </p:sp>
      <p:sp>
        <p:nvSpPr>
          <p:cNvPr id="49" name="Google Shape;49;g245ad1ebe7a_0_60"/>
          <p:cNvSpPr txBox="1">
            <a:spLocks noGrp="1"/>
          </p:cNvSpPr>
          <p:nvPr>
            <p:ph type="body" idx="1"/>
          </p:nvPr>
        </p:nvSpPr>
        <p:spPr>
          <a:xfrm>
            <a:off x="762000" y="1589700"/>
            <a:ext cx="10707300" cy="413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55600" algn="l" rtl="0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Review of prior meeting minutes</a:t>
            </a:r>
            <a:endParaRPr/>
          </a:p>
          <a:p>
            <a:pPr marL="45720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Officers / Volunteers</a:t>
            </a:r>
            <a:endParaRPr/>
          </a:p>
          <a:p>
            <a:pPr marL="45720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Treasurer’s Report</a:t>
            </a:r>
            <a:endParaRPr/>
          </a:p>
          <a:p>
            <a:pPr marL="45720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Event Planning</a:t>
            </a:r>
            <a:endParaRPr/>
          </a:p>
          <a:p>
            <a:pPr marL="45720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Committee Business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g2486fad1d9b_0_91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800" cy="94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/>
              <a:t>Meeting Attendees</a:t>
            </a:r>
            <a:endParaRPr/>
          </a:p>
        </p:txBody>
      </p:sp>
      <p:sp>
        <p:nvSpPr>
          <p:cNvPr id="55" name="Google Shape;55;g2486fad1d9b_0_91"/>
          <p:cNvSpPr txBox="1">
            <a:spLocks noGrp="1"/>
          </p:cNvSpPr>
          <p:nvPr>
            <p:ph type="body" idx="1"/>
          </p:nvPr>
        </p:nvSpPr>
        <p:spPr>
          <a:xfrm>
            <a:off x="762000" y="1589700"/>
            <a:ext cx="10707300" cy="413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</p:txBody>
      </p:sp>
      <p:sp>
        <p:nvSpPr>
          <p:cNvPr id="56" name="Google Shape;56;g2486fad1d9b_0_91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  <p:sp>
        <p:nvSpPr>
          <p:cNvPr id="57" name="Google Shape;57;g2486fad1d9b_0_91"/>
          <p:cNvSpPr txBox="1"/>
          <p:nvPr/>
        </p:nvSpPr>
        <p:spPr>
          <a:xfrm>
            <a:off x="974150" y="1825625"/>
            <a:ext cx="3406200" cy="378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lang="en-US" sz="2400" b="0" i="1" u="none" strike="sngStrike" cap="none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Michael Fahy</a:t>
            </a:r>
            <a:endParaRPr sz="2400" b="0" i="1" u="none" strike="sngStrike" cap="none" dirty="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lang="en-US" sz="2400" b="0" i="1" u="none" strike="noStrike" cap="none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Allen </a:t>
            </a:r>
            <a:r>
              <a:rPr lang="en-US" sz="2400" b="0" i="1" u="none" strike="noStrike" cap="none" dirty="0" err="1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Takatsuka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lang="en-US" sz="2400" b="0" i="1" u="none" strike="noStrike" cap="none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Dan Whelan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lang="en-US" sz="2400" b="0" i="1" u="none" strike="noStrike" cap="none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Marc Velasco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lang="en-US" sz="2400" b="0" i="1" u="none" strike="sngStrike" cap="none" dirty="0" err="1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Nilo</a:t>
            </a:r>
            <a:r>
              <a:rPr lang="en-US" sz="2400" b="0" i="1" u="none" strike="sngStrike" cap="none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1" u="none" strike="sngStrike" cap="none" dirty="0" err="1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Niccolai</a:t>
            </a:r>
            <a:endParaRPr sz="2400" b="0" i="1" u="none" strike="sngStrike" cap="none" dirty="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lang="en-US" sz="2400" b="0" i="1" u="none" strike="sngStrike" cap="none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Winsor Brown</a:t>
            </a:r>
            <a:endParaRPr sz="1400" b="0" i="0" u="none" strike="sng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lang="en-US" sz="2400" b="0" i="1" u="none" strike="sngStrike" cap="none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Hassan Shah</a:t>
            </a:r>
            <a:endParaRPr sz="1400" b="0" i="0" u="none" strike="sngStrike" cap="none" dirty="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lang="en-US" sz="2400" b="0" i="1" u="none" strike="sngStrike" cap="none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Ansel Teng</a:t>
            </a:r>
            <a:endParaRPr sz="2400" b="0" i="1" u="none" strike="sngStrike" cap="none" dirty="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lang="en-US" sz="2400" b="0" i="1" u="none" strike="sngStrike" cap="none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Don Choi</a:t>
            </a:r>
            <a:endParaRPr sz="1400" b="0" i="0" u="none" strike="sngStrike" cap="none" dirty="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lang="en-US" sz="2400" b="0" i="1" u="none" strike="noStrike" cap="none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Trae Palmer</a:t>
            </a:r>
            <a:endParaRPr sz="2400" b="0" i="1" u="none" strike="noStrike" cap="none" dirty="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" name="Google Shape;58;g2486fad1d9b_0_91"/>
          <p:cNvSpPr txBox="1"/>
          <p:nvPr/>
        </p:nvSpPr>
        <p:spPr>
          <a:xfrm>
            <a:off x="5729375" y="1825625"/>
            <a:ext cx="3406200" cy="267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lang="en-US" sz="2400" b="0" i="1" u="none" strike="sngStrike" cap="none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Raman </a:t>
            </a:r>
            <a:r>
              <a:rPr lang="en-US" sz="2400" b="0" i="1" u="none" strike="sngStrike" cap="none" dirty="0" err="1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Rajan</a:t>
            </a:r>
            <a:endParaRPr sz="1400" b="0" i="0" u="none" strike="sng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lang="en-US" sz="2400" b="0" i="1" u="none" strike="sngStrike" cap="none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Shirley Tseng</a:t>
            </a:r>
            <a:endParaRPr sz="1400" b="0" i="0" u="none" strike="sng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lang="en-US" sz="2400" b="0" i="1" u="none" strike="sngStrike" cap="none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Cynthia </a:t>
            </a:r>
            <a:r>
              <a:rPr lang="en-US" sz="2400" b="0" i="1" u="none" strike="sngStrike" cap="none" dirty="0" err="1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Kirkeby</a:t>
            </a:r>
            <a:endParaRPr sz="1400" b="0" i="0" u="none" strike="sng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lang="en-US" sz="2400" b="0" i="1" u="none" strike="sngStrike" cap="none" dirty="0" err="1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Farhad</a:t>
            </a:r>
            <a:r>
              <a:rPr lang="en-US" sz="2400" b="0" i="1" u="none" strike="sngStrike" cap="none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1" u="none" strike="sngStrike" cap="none" dirty="0" err="1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Mafie</a:t>
            </a:r>
            <a:endParaRPr sz="1400" b="0" i="0" u="none" strike="sng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lang="en-US" sz="2400" b="0" i="1" u="none" strike="sngStrike" cap="none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Jared Miller</a:t>
            </a:r>
            <a:endParaRPr sz="1400" b="0" i="1" u="none" strike="sng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lang="en-US" sz="2400" b="0" i="1" u="none" strike="sngStrike" cap="none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Kenneth Aguilar</a:t>
            </a:r>
            <a:endParaRPr sz="1400" b="0" i="1" u="none" strike="sng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lang="en-US" sz="2400" b="0" i="1" u="none" strike="noStrike" cap="none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Dawn Childs</a:t>
            </a:r>
            <a:endParaRPr sz="2400" b="0" i="1" u="none" strike="noStrike" cap="none" dirty="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2486fad1d9b_0_346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800" cy="94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/>
              <a:t>Motions</a:t>
            </a:r>
            <a:endParaRPr/>
          </a:p>
        </p:txBody>
      </p:sp>
      <p:sp>
        <p:nvSpPr>
          <p:cNvPr id="64" name="Google Shape;64;g2486fad1d9b_0_346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  <p:graphicFrame>
        <p:nvGraphicFramePr>
          <p:cNvPr id="65" name="Google Shape;65;g2486fad1d9b_0_346"/>
          <p:cNvGraphicFramePr/>
          <p:nvPr>
            <p:extLst>
              <p:ext uri="{D42A27DB-BD31-4B8C-83A1-F6EECF244321}">
                <p14:modId xmlns:p14="http://schemas.microsoft.com/office/powerpoint/2010/main" val="2896563667"/>
              </p:ext>
            </p:extLst>
          </p:nvPr>
        </p:nvGraphicFramePr>
        <p:xfrm>
          <a:off x="971742" y="1702640"/>
          <a:ext cx="9263500" cy="2311125"/>
        </p:xfrm>
        <a:graphic>
          <a:graphicData uri="http://schemas.openxmlformats.org/drawingml/2006/table">
            <a:tbl>
              <a:tblPr firstRow="1" bandRow="1">
                <a:noFill/>
                <a:tableStyleId>{6840BE67-B344-4A2D-A916-3C9B1F910F9D}</a:tableStyleId>
              </a:tblPr>
              <a:tblGrid>
                <a:gridCol w="5378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0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28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622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Motion</a:t>
                      </a: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1BB1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Moved By</a:t>
                      </a: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1BB1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Seconded By</a:t>
                      </a: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1BB1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Status</a:t>
                      </a: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1BB1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22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solidFill>
                            <a:schemeClr val="dk1"/>
                          </a:solidFill>
                        </a:rPr>
                        <a:t>Approve </a:t>
                      </a:r>
                      <a:r>
                        <a:rPr lang="en-US" sz="1800"/>
                        <a:t>July</a:t>
                      </a:r>
                      <a:r>
                        <a:rPr lang="en-US" sz="1800" u="none" strike="noStrike" cap="none">
                          <a:solidFill>
                            <a:schemeClr val="dk1"/>
                          </a:solidFill>
                        </a:rPr>
                        <a:t> Executive Committee minutes</a:t>
                      </a:r>
                      <a:endParaRPr sz="1800" u="none" strike="noStrike" cap="none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 dirty="0"/>
                        <a:t>Dan Whelan</a:t>
                      </a:r>
                      <a:endParaRPr sz="1400" u="none" strike="noStrike" cap="none" dirty="0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 dirty="0"/>
                        <a:t>Marc Velasco</a:t>
                      </a:r>
                      <a:endParaRPr sz="1400" u="none" strike="noStrike" cap="none" dirty="0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22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400" b="0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400" b="0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400" b="0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22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>
                        <a:solidFill>
                          <a:srgbClr val="0070C0"/>
                        </a:solidFill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>
                        <a:solidFill>
                          <a:srgbClr val="0070C0"/>
                        </a:solidFill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>
                        <a:solidFill>
                          <a:srgbClr val="0070C0"/>
                        </a:solidFill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22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>
                        <a:solidFill>
                          <a:srgbClr val="0070C0"/>
                        </a:solidFill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>
                        <a:solidFill>
                          <a:srgbClr val="0070C0"/>
                        </a:solidFill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 dirty="0">
                        <a:solidFill>
                          <a:srgbClr val="0070C0"/>
                        </a:solidFill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2486fad1d9b_0_35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90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/>
              <a:t>Officers</a:t>
            </a:r>
            <a:endParaRPr/>
          </a:p>
        </p:txBody>
      </p:sp>
      <p:graphicFrame>
        <p:nvGraphicFramePr>
          <p:cNvPr id="71" name="Google Shape;71;g2486fad1d9b_0_352"/>
          <p:cNvGraphicFramePr/>
          <p:nvPr/>
        </p:nvGraphicFramePr>
        <p:xfrm>
          <a:off x="838209" y="1456533"/>
          <a:ext cx="8280100" cy="3447095"/>
        </p:xfrm>
        <a:graphic>
          <a:graphicData uri="http://schemas.openxmlformats.org/drawingml/2006/table">
            <a:tbl>
              <a:tblPr firstRow="1" bandRow="1">
                <a:noFill/>
                <a:tableStyleId>{6840BE67-B344-4A2D-A916-3C9B1F910F9D}</a:tableStyleId>
              </a:tblPr>
              <a:tblGrid>
                <a:gridCol w="33395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405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56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Position</a:t>
                      </a: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781C7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Volunteer</a:t>
                      </a: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781C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14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Chair</a:t>
                      </a: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Allen Takatsuka</a:t>
                      </a: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14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Vice-Chair</a:t>
                      </a: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Daniel Whelan Ph.D.</a:t>
                      </a: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Treasurer</a:t>
                      </a:r>
                      <a:endParaRPr sz="18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Michael Fahy Ph.D.</a:t>
                      </a:r>
                      <a:endParaRPr sz="18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Secretary</a:t>
                      </a: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Marc Velasco</a:t>
                      </a: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41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Communications</a:t>
                      </a:r>
                      <a:endParaRPr sz="1800" b="0" i="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Dawn Childs</a:t>
                      </a:r>
                      <a:endParaRPr sz="18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Webmaster</a:t>
                      </a:r>
                      <a:endParaRPr sz="18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Marc Velasco</a:t>
                      </a:r>
                      <a:endParaRPr sz="18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SIGAI-OC Liaison</a:t>
                      </a: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Ansel Teng Ph.D.</a:t>
                      </a: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Membership Chair</a:t>
                      </a: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Farhad Mafie</a:t>
                      </a:r>
                      <a:endParaRPr sz="18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2486fad1d9b_0_35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90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/>
              <a:t>Officers (cont’d)</a:t>
            </a:r>
            <a:endParaRPr/>
          </a:p>
        </p:txBody>
      </p:sp>
      <p:graphicFrame>
        <p:nvGraphicFramePr>
          <p:cNvPr id="77" name="Google Shape;77;g2486fad1d9b_0_357"/>
          <p:cNvGraphicFramePr/>
          <p:nvPr/>
        </p:nvGraphicFramePr>
        <p:xfrm>
          <a:off x="838209" y="1456533"/>
          <a:ext cx="8280100" cy="3413820"/>
        </p:xfrm>
        <a:graphic>
          <a:graphicData uri="http://schemas.openxmlformats.org/drawingml/2006/table">
            <a:tbl>
              <a:tblPr firstRow="1" bandRow="1">
                <a:noFill/>
                <a:tableStyleId>{6840BE67-B344-4A2D-A916-3C9B1F910F9D}</a:tableStyleId>
              </a:tblPr>
              <a:tblGrid>
                <a:gridCol w="33395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405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56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Position</a:t>
                      </a: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781C7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Volunteer</a:t>
                      </a: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781C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14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University Liaison</a:t>
                      </a: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Michael Fahy Ph.D.</a:t>
                      </a: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14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0" u="none" strike="noStrike" cap="none"/>
                        <a:t>Program Speaker Coordinators</a:t>
                      </a: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Raman Rajan, Farhad Mafie</a:t>
                      </a: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0" u="none" strike="noStrike" cap="none"/>
                        <a:t>Program Video Coordinator</a:t>
                      </a: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Trae Palmer</a:t>
                      </a: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Social Media Committee</a:t>
                      </a:r>
                      <a:endParaRPr sz="1800" b="0" i="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Don Choi, Cynthia Kirkeby, Trae Palmer</a:t>
                      </a:r>
                      <a:endParaRPr sz="18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Membership Committee</a:t>
                      </a:r>
                      <a:endParaRPr sz="18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Open</a:t>
                      </a:r>
                      <a:endParaRPr sz="18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Hospitality</a:t>
                      </a:r>
                      <a:endParaRPr sz="18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Open</a:t>
                      </a:r>
                      <a:endParaRPr sz="18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Fundraising Coordinator</a:t>
                      </a: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Jared Miller</a:t>
                      </a: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Members at Large</a:t>
                      </a: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A. Winsor Brown, Shirley Tseng</a:t>
                      </a:r>
                      <a:r>
                        <a:rPr lang="en-US" sz="1800" b="0" u="none" strike="noStrike" cap="none">
                          <a:solidFill>
                            <a:schemeClr val="dk1"/>
                          </a:solidFill>
                        </a:rPr>
                        <a:t>, Nilo Niccolai Ph.D. </a:t>
                      </a:r>
                      <a:endParaRPr sz="1800" b="0" i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84FCE4BE-69DE-BF91-FE48-B85086032B00}"/>
              </a:ext>
            </a:extLst>
          </p:cNvPr>
          <p:cNvSpPr txBox="1"/>
          <p:nvPr/>
        </p:nvSpPr>
        <p:spPr>
          <a:xfrm>
            <a:off x="2690648" y="5286703"/>
            <a:ext cx="3615559" cy="95410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Still looking for help </a:t>
            </a:r>
            <a:r>
              <a:rPr lang="en-US" dirty="0" err="1"/>
              <a:t>here,especially</a:t>
            </a:r>
            <a:r>
              <a:rPr lang="en-US" dirty="0"/>
              <a:t> around hospitality and membership, if possible try to promote in next meetings during networking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2766e0abe5b_0_0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800" cy="94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45000"/>
              <a:buNone/>
            </a:pPr>
            <a:r>
              <a:rPr lang="en-US" sz="4000"/>
              <a:t>Treasurer’s Report EOM July 2023</a:t>
            </a:r>
            <a:endParaRPr sz="4000"/>
          </a:p>
        </p:txBody>
      </p:sp>
      <p:sp>
        <p:nvSpPr>
          <p:cNvPr id="84" name="Google Shape;84;g2766e0abe5b_0_0"/>
          <p:cNvSpPr txBox="1">
            <a:spLocks noGrp="1"/>
          </p:cNvSpPr>
          <p:nvPr>
            <p:ph type="body" idx="1"/>
          </p:nvPr>
        </p:nvSpPr>
        <p:spPr>
          <a:xfrm>
            <a:off x="630382" y="1901764"/>
            <a:ext cx="10515600" cy="392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571"/>
              <a:buNone/>
            </a:pP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571"/>
              <a:buNone/>
            </a:pPr>
            <a:endParaRPr/>
          </a:p>
        </p:txBody>
      </p:sp>
      <p:sp>
        <p:nvSpPr>
          <p:cNvPr id="85" name="Google Shape;85;g2766e0abe5b_0_0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  <p:graphicFrame>
        <p:nvGraphicFramePr>
          <p:cNvPr id="86" name="Google Shape;86;g2766e0abe5b_0_0"/>
          <p:cNvGraphicFramePr/>
          <p:nvPr/>
        </p:nvGraphicFramePr>
        <p:xfrm>
          <a:off x="838199" y="2131060"/>
          <a:ext cx="10051500" cy="3571320"/>
        </p:xfrm>
        <a:graphic>
          <a:graphicData uri="http://schemas.openxmlformats.org/drawingml/2006/table">
            <a:tbl>
              <a:tblPr firstRow="1" bandRow="1">
                <a:noFill/>
                <a:tableStyleId>{6840BE67-B344-4A2D-A916-3C9B1F910F9D}</a:tableStyleId>
              </a:tblPr>
              <a:tblGrid>
                <a:gridCol w="3350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34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662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u="none" strike="noStrike" cap="none"/>
                        <a:t>Beginning Balance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2400" u="none" strike="noStrike" cap="none"/>
                        <a:t>$7,587.38</a:t>
                      </a:r>
                      <a:endParaRPr sz="24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u="none" strike="noStrike" cap="none"/>
                        <a:t>6/30/23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u="none" strike="noStrike" cap="none"/>
                        <a:t>Deposits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u="none" strike="noStrike" cap="none"/>
                        <a:t>$0.00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400" u="none" strike="noStrike" cap="none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u="none" strike="noStrike" cap="none"/>
                        <a:t>Cash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u="none" strike="noStrike" cap="none"/>
                        <a:t>$0.00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400" u="none" strike="noStrike" cap="none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54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u="none" strike="noStrike" cap="none"/>
                        <a:t>Expenses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u="none" strike="noStrike" cap="none"/>
                        <a:t>$87.82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u="none" strike="noStrike" cap="none"/>
                        <a:t>7/28 to Dan Whelan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54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u="none" strike="noStrike" cap="none"/>
                        <a:t>Current Balance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2400" u="none" strike="noStrike" cap="none"/>
                        <a:t>$7,499.56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u="none" strike="noStrike" cap="none"/>
                        <a:t>7/31/23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u="none" strike="noStrike" cap="none"/>
                        <a:t>Restricted Funds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u="none" strike="noStrike" cap="none"/>
                        <a:t>$2,964.20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u="none" strike="noStrike" cap="none"/>
                        <a:t>IBM Grant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u="none" strike="noStrike" cap="none"/>
                        <a:t>Unrestricted Balance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u="none" strike="noStrike" cap="none"/>
                        <a:t>$4,535.36</a:t>
                      </a:r>
                      <a:endParaRPr sz="24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u="none" strike="noStrike" cap="none"/>
                        <a:t>7/31/23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6361AE4D-A764-D51C-F8A9-6BDF8BFE74C0}"/>
              </a:ext>
            </a:extLst>
          </p:cNvPr>
          <p:cNvSpPr txBox="1"/>
          <p:nvPr/>
        </p:nvSpPr>
        <p:spPr>
          <a:xfrm>
            <a:off x="2917937" y="5580706"/>
            <a:ext cx="2438400" cy="1169551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Expenditures for the previous meeting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Dan has ~430 leftover soda for the next meeting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2486fad1d9b_0_528"/>
          <p:cNvSpPr txBox="1">
            <a:spLocks noGrp="1"/>
          </p:cNvSpPr>
          <p:nvPr>
            <p:ph type="title"/>
          </p:nvPr>
        </p:nvSpPr>
        <p:spPr>
          <a:xfrm>
            <a:off x="838200" y="266189"/>
            <a:ext cx="10515600" cy="71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/>
              <a:t>Next Program Event Planning</a:t>
            </a:r>
            <a:endParaRPr/>
          </a:p>
        </p:txBody>
      </p:sp>
      <p:sp>
        <p:nvSpPr>
          <p:cNvPr id="92" name="Google Shape;92;g2486fad1d9b_0_52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8</a:t>
            </a:fld>
            <a:endParaRPr/>
          </a:p>
        </p:txBody>
      </p:sp>
      <p:graphicFrame>
        <p:nvGraphicFramePr>
          <p:cNvPr id="93" name="Google Shape;93;g2486fad1d9b_0_528"/>
          <p:cNvGraphicFramePr/>
          <p:nvPr/>
        </p:nvGraphicFramePr>
        <p:xfrm>
          <a:off x="950169" y="979960"/>
          <a:ext cx="9265875" cy="5229130"/>
        </p:xfrm>
        <a:graphic>
          <a:graphicData uri="http://schemas.openxmlformats.org/drawingml/2006/table">
            <a:tbl>
              <a:tblPr firstRow="1" bandRow="1">
                <a:noFill/>
                <a:tableStyleId>{B789C39D-B23D-439E-BA44-3677FB95374A}</a:tableStyleId>
              </a:tblPr>
              <a:tblGrid>
                <a:gridCol w="12898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17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582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408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Date</a:t>
                      </a:r>
                      <a:endParaRPr sz="1400" u="none" strike="noStrike" cap="none"/>
                    </a:p>
                  </a:txBody>
                  <a:tcPr marL="45725" marR="45725" marT="45725" marB="45725">
                    <a:lnL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1559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Speaker</a:t>
                      </a:r>
                      <a:endParaRPr sz="1400" u="none" strike="noStrike" cap="none"/>
                    </a:p>
                  </a:txBody>
                  <a:tcPr marL="45725" marR="45725" marT="45725" marB="45725">
                    <a:lnL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1559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Talk</a:t>
                      </a:r>
                      <a:endParaRPr sz="1400" u="none" strike="noStrike" cap="none"/>
                    </a:p>
                  </a:txBody>
                  <a:tcPr marL="45725" marR="45725" marT="45725" marB="45725">
                    <a:lnL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1559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02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/>
                        <a:t>09/20/2023</a:t>
                      </a:r>
                      <a:endParaRPr sz="1600" u="none" strike="noStrike" cap="none"/>
                    </a:p>
                  </a:txBody>
                  <a:tcPr marL="45725" marR="45725" marT="45725" marB="45725">
                    <a:lnL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/>
                        <a:t>William Wood Harter, Chapman University Alumnus and Adjunct Professor</a:t>
                      </a:r>
                      <a:endParaRPr sz="1600" u="none" strike="noStrike" cap="none"/>
                    </a:p>
                  </a:txBody>
                  <a:tcPr marL="45725" marR="45725" marT="45725" marB="45725">
                    <a:lnL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/>
                        <a:t>Natural Language Analysis - How to understand tons of text in minutes</a:t>
                      </a:r>
                      <a:endParaRPr sz="1600"/>
                    </a:p>
                  </a:txBody>
                  <a:tcPr marL="45725" marR="45725" marT="45725" marB="45725">
                    <a:lnL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02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07/19/2023</a:t>
                      </a:r>
                      <a:endParaRPr sz="1600" u="none" strike="noStrike" cap="none"/>
                    </a:p>
                  </a:txBody>
                  <a:tcPr marL="45725" marR="45725" marT="45725" marB="45725">
                    <a:lnL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Vivek Haldar, Ph.D., Google</a:t>
                      </a:r>
                      <a:endParaRPr sz="1600" u="none" strike="noStrike" cap="none"/>
                    </a:p>
                  </a:txBody>
                  <a:tcPr marL="45725" marR="45725" marT="45725" marB="45725">
                    <a:lnL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600" u="none" strike="noStrike" cap="none"/>
                        <a:t>Programming with AI</a:t>
                      </a:r>
                      <a:endParaRPr sz="1600" u="none" strike="noStrike" cap="none"/>
                    </a:p>
                  </a:txBody>
                  <a:tcPr marL="45725" marR="45725" marT="45725" marB="45725">
                    <a:lnL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02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05/17/2023</a:t>
                      </a:r>
                      <a:endParaRPr sz="1600" u="none" strike="noStrike" cap="none"/>
                    </a:p>
                  </a:txBody>
                  <a:tcPr marL="45725" marR="45725" marT="45725" marB="45725">
                    <a:lnL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Dr. Sameer Singh, Assoc Prof, UCI</a:t>
                      </a:r>
                      <a:endParaRPr sz="1600" u="none" strike="noStrike" cap="none"/>
                    </a:p>
                  </a:txBody>
                  <a:tcPr marL="45725" marR="45725" marT="45725" marB="45725">
                    <a:lnL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600" u="none" strike="noStrike" cap="none"/>
                        <a:t>How Language Models Work (and why that’s why they don’t)</a:t>
                      </a:r>
                      <a:endParaRPr sz="1400" u="none" strike="noStrike" cap="none"/>
                    </a:p>
                  </a:txBody>
                  <a:tcPr marL="45725" marR="45725" marT="45725" marB="45725">
                    <a:lnL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02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03/15/2023</a:t>
                      </a:r>
                      <a:endParaRPr sz="1600" u="none" strike="noStrike" cap="none"/>
                    </a:p>
                  </a:txBody>
                  <a:tcPr marL="45725" marR="45725" marT="45725" marB="45725">
                    <a:lnL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Dr. Faisal Nawab</a:t>
                      </a:r>
                      <a:endParaRPr sz="1600" u="none" strike="noStrike" cap="none"/>
                    </a:p>
                  </a:txBody>
                  <a:tcPr marL="45725" marR="45725" marT="45725" marB="45725">
                    <a:lnL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rgbClr val="000000"/>
                          </a:solidFill>
                          <a:latin typeface="Trebuchet MS"/>
                          <a:ea typeface="Trebuchet MS"/>
                          <a:cs typeface="Trebuchet MS"/>
                          <a:sym typeface="Trebuchet MS"/>
                        </a:rPr>
                        <a:t>The Next Transformation in Computing: From the Cloud to the Global-Scale Edge</a:t>
                      </a:r>
                      <a:endParaRPr sz="1400" u="none" strike="noStrike" cap="none"/>
                    </a:p>
                  </a:txBody>
                  <a:tcPr marL="45725" marR="45725" marT="45725" marB="45725">
                    <a:lnL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502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01/18/2023</a:t>
                      </a:r>
                      <a:endParaRPr sz="1600" u="none" strike="noStrike" cap="none"/>
                    </a:p>
                  </a:txBody>
                  <a:tcPr marL="45725" marR="45725" marT="45725" marB="45725">
                    <a:lnL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Mara Matarić</a:t>
                      </a:r>
                      <a:endParaRPr sz="1600" u="none" strike="noStrike" cap="none"/>
                    </a:p>
                  </a:txBody>
                  <a:tcPr marL="45725" marR="45725" marT="45725" marB="45725">
                    <a:lnL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Robots that care, Socially Assistive Robots (TBD)</a:t>
                      </a:r>
                      <a:endParaRPr sz="1600" u="none" strike="noStrike" cap="none"/>
                    </a:p>
                  </a:txBody>
                  <a:tcPr marL="45725" marR="45725" marT="45725" marB="45725">
                    <a:lnL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322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11/16/2022</a:t>
                      </a:r>
                      <a:endParaRPr sz="1600" u="none" strike="noStrike" cap="none"/>
                    </a:p>
                  </a:txBody>
                  <a:tcPr marL="45725" marR="45725" marT="45725" marB="45725">
                    <a:lnL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Dr. Kuansan Wang</a:t>
                      </a:r>
                      <a:endParaRPr sz="1600" u="none" strike="noStrike" cap="none"/>
                    </a:p>
                  </a:txBody>
                  <a:tcPr marL="45725" marR="45725" marT="45725" marB="45725">
                    <a:lnL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rgbClr val="000000"/>
                          </a:solidFill>
                          <a:latin typeface="Trebuchet MS"/>
                          <a:ea typeface="Trebuchet MS"/>
                          <a:cs typeface="Trebuchet MS"/>
                          <a:sym typeface="Trebuchet MS"/>
                        </a:rPr>
                        <a:t>A roadmap for regulating AI systems</a:t>
                      </a:r>
                      <a:endParaRPr sz="1600" u="none" strike="noStrike" cap="none"/>
                    </a:p>
                  </a:txBody>
                  <a:tcPr marL="45725" marR="45725" marT="45725" marB="45725">
                    <a:lnL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502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9/21/2022</a:t>
                      </a:r>
                      <a:endParaRPr sz="1600" u="none" strike="noStrike" cap="none"/>
                    </a:p>
                  </a:txBody>
                  <a:tcPr marL="45725" marR="45725" marT="45725" marB="45725">
                    <a:lnL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Dr. Alex Kurz– Chapman University </a:t>
                      </a:r>
                      <a:endParaRPr sz="1600" u="none" strike="noStrike" cap="none"/>
                    </a:p>
                  </a:txBody>
                  <a:tcPr marL="45725" marR="45725" marT="45725" marB="45725">
                    <a:lnL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Smart Contracts</a:t>
                      </a:r>
                      <a:endParaRPr sz="1600" u="none" strike="noStrike" cap="none"/>
                    </a:p>
                  </a:txBody>
                  <a:tcPr marL="45725" marR="45725" marT="45725" marB="45725">
                    <a:lnL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7240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7/20/2022</a:t>
                      </a:r>
                      <a:endParaRPr sz="1600" u="none" strike="noStrike" cap="none"/>
                    </a:p>
                  </a:txBody>
                  <a:tcPr marL="45725" marR="45725" marT="45725" marB="45725">
                    <a:lnL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Ilke Demir, Ph.D. </a:t>
                      </a:r>
                      <a:r>
                        <a:rPr lang="en-US" sz="1400" b="0" i="0" u="none" strike="noStrike" cap="none">
                          <a:solidFill>
                            <a:srgbClr val="000000"/>
                          </a:solidFill>
                          <a:latin typeface="Trebuchet MS"/>
                          <a:ea typeface="Trebuchet MS"/>
                          <a:cs typeface="Trebuchet MS"/>
                          <a:sym typeface="Trebuchet MS"/>
                        </a:rPr>
                        <a:t>Senior Staff Research Scientist at Intel Corporation</a:t>
                      </a:r>
                      <a:endParaRPr sz="1600" u="none" strike="noStrike" cap="none"/>
                    </a:p>
                  </a:txBody>
                  <a:tcPr marL="45725" marR="45725" marT="45725" marB="45725">
                    <a:lnL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b="0" i="0" u="none" strike="noStrike" cap="none">
                          <a:solidFill>
                            <a:srgbClr val="000000"/>
                          </a:solidFill>
                          <a:latin typeface="Trebuchet MS"/>
                          <a:ea typeface="Trebuchet MS"/>
                          <a:cs typeface="Trebuchet MS"/>
                          <a:sym typeface="Trebuchet MS"/>
                        </a:rPr>
                        <a:t> Embattling for a Deep Fake Dystopia</a:t>
                      </a:r>
                      <a:endParaRPr sz="1600" u="none" strike="noStrike" cap="none"/>
                    </a:p>
                  </a:txBody>
                  <a:tcPr marL="45725" marR="45725" marT="45725" marB="45725">
                    <a:lnL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2486fad1d9b_0_559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800" cy="94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Event Planning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Sept 20, 2023 by Wood Harter</a:t>
            </a:r>
            <a:endParaRPr/>
          </a:p>
        </p:txBody>
      </p:sp>
      <p:sp>
        <p:nvSpPr>
          <p:cNvPr id="99" name="Google Shape;99;g2486fad1d9b_0_559"/>
          <p:cNvSpPr txBox="1">
            <a:spLocks noGrp="1"/>
          </p:cNvSpPr>
          <p:nvPr>
            <p:ph type="body" idx="1"/>
          </p:nvPr>
        </p:nvSpPr>
        <p:spPr>
          <a:xfrm>
            <a:off x="762000" y="1876525"/>
            <a:ext cx="10707300" cy="385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55600" algn="l" rtl="0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SzPts val="2000"/>
              <a:buChar char="✓"/>
            </a:pPr>
            <a:r>
              <a:rPr lang="en-US"/>
              <a:t>Description</a:t>
            </a:r>
            <a:endParaRPr/>
          </a:p>
          <a:p>
            <a:pPr marL="457200" lvl="0" indent="-355600" algn="l" rtl="0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SzPts val="2000"/>
              <a:buChar char="❏"/>
            </a:pPr>
            <a:r>
              <a:rPr lang="en-US"/>
              <a:t>Comms (started)</a:t>
            </a:r>
            <a:endParaRPr/>
          </a:p>
          <a:p>
            <a:pPr marL="45720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✓"/>
            </a:pPr>
            <a:r>
              <a:rPr lang="en-US"/>
              <a:t>Website</a:t>
            </a:r>
            <a:endParaRPr/>
          </a:p>
          <a:p>
            <a:pPr marL="45720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❏"/>
            </a:pPr>
            <a:r>
              <a:rPr lang="en-US"/>
              <a:t>Meetup - pending answer from John King on increasing attendance cap</a:t>
            </a:r>
            <a:endParaRPr/>
          </a:p>
          <a:p>
            <a:pPr marL="45720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❏"/>
            </a:pPr>
            <a:r>
              <a:rPr lang="en-US"/>
              <a:t>A/V Readiness - coordinate Student Awards segment</a:t>
            </a:r>
            <a:endParaRPr/>
          </a:p>
          <a:p>
            <a:pPr marL="45720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✓"/>
            </a:pPr>
            <a:r>
              <a:rPr lang="en-US"/>
              <a:t>SIG AI to promote but disable meetup registrations</a:t>
            </a:r>
            <a:endParaRPr/>
          </a:p>
          <a:p>
            <a:pPr marL="45720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❏"/>
            </a:pPr>
            <a:r>
              <a:rPr lang="en-US"/>
              <a:t>MC / Moderator</a:t>
            </a:r>
            <a:endParaRPr/>
          </a:p>
          <a:p>
            <a:pPr marL="45720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❏"/>
            </a:pPr>
            <a:r>
              <a:rPr lang="en-US"/>
              <a:t>Location confirmation</a:t>
            </a:r>
            <a:endParaRPr/>
          </a:p>
          <a:p>
            <a:pPr marL="45720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❏"/>
            </a:pPr>
            <a:r>
              <a:rPr lang="en-US"/>
              <a:t>Add ACM and IEEE Student Chapter attendees poll</a:t>
            </a:r>
            <a:endParaRPr/>
          </a:p>
          <a:p>
            <a:pPr marL="45720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❏"/>
            </a:pPr>
            <a:r>
              <a:rPr lang="en-US"/>
              <a:t>Student Awards Presentation / Recognition</a:t>
            </a:r>
            <a:endParaRPr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A1FA779-1DA7-EB5D-C451-8253C8319A9B}"/>
              </a:ext>
            </a:extLst>
          </p:cNvPr>
          <p:cNvSpPr txBox="1"/>
          <p:nvPr/>
        </p:nvSpPr>
        <p:spPr>
          <a:xfrm>
            <a:off x="7357241" y="1876525"/>
            <a:ext cx="2165131" cy="1169551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Ansel says they’re still getting good attendance to their meetings, will cross promote our next meeting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ACM Chapter Event">
  <a:themeElements>
    <a:clrScheme name="Default Design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BBE0E3"/>
      </a:accent4>
      <a:accent5>
        <a:srgbClr val="333399"/>
      </a:accent5>
      <a:accent6>
        <a:srgbClr val="FFFFFF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1038</Words>
  <Application>Microsoft Macintosh PowerPoint</Application>
  <PresentationFormat>Widescreen</PresentationFormat>
  <Paragraphs>211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Trebuchet MS</vt:lpstr>
      <vt:lpstr>Verdana</vt:lpstr>
      <vt:lpstr>ACM Chapter Event</vt:lpstr>
      <vt:lpstr>OC ACM Executive Committee </vt:lpstr>
      <vt:lpstr>Agenda</vt:lpstr>
      <vt:lpstr>Meeting Attendees</vt:lpstr>
      <vt:lpstr>Motions</vt:lpstr>
      <vt:lpstr>Officers</vt:lpstr>
      <vt:lpstr>Officers (cont’d)</vt:lpstr>
      <vt:lpstr>Treasurer’s Report EOM July 2023</vt:lpstr>
      <vt:lpstr>Next Program Event Planning</vt:lpstr>
      <vt:lpstr>Event Planning Sept 20, 2023 by Wood Harter</vt:lpstr>
      <vt:lpstr>Future Program Event Candidates (UCI)</vt:lpstr>
      <vt:lpstr>Future Program Event Candidates</vt:lpstr>
      <vt:lpstr>Committee Business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OC ACM Executive Committee </dc:title>
  <dc:creator>Michael Fahy</dc:creator>
  <cp:lastModifiedBy>Marc Velasco</cp:lastModifiedBy>
  <cp:revision>1</cp:revision>
  <dcterms:created xsi:type="dcterms:W3CDTF">2020-05-18T19:26:51Z</dcterms:created>
  <dcterms:modified xsi:type="dcterms:W3CDTF">2023-08-23T20:29:49Z</dcterms:modified>
</cp:coreProperties>
</file>